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263" r:id="rId5"/>
    <p:sldId id="294" r:id="rId6"/>
    <p:sldId id="293" r:id="rId7"/>
    <p:sldId id="258" r:id="rId8"/>
    <p:sldId id="262" r:id="rId9"/>
    <p:sldId id="260" r:id="rId10"/>
    <p:sldId id="266" r:id="rId11"/>
    <p:sldId id="264" r:id="rId12"/>
    <p:sldId id="268" r:id="rId13"/>
    <p:sldId id="265" r:id="rId14"/>
    <p:sldId id="267" r:id="rId15"/>
    <p:sldId id="269" r:id="rId16"/>
    <p:sldId id="271" r:id="rId17"/>
    <p:sldId id="270" r:id="rId18"/>
    <p:sldId id="272" r:id="rId19"/>
    <p:sldId id="273" r:id="rId20"/>
    <p:sldId id="274" r:id="rId21"/>
    <p:sldId id="276" r:id="rId22"/>
    <p:sldId id="275" r:id="rId23"/>
    <p:sldId id="277" r:id="rId24"/>
    <p:sldId id="279" r:id="rId25"/>
    <p:sldId id="280" r:id="rId26"/>
    <p:sldId id="281" r:id="rId27"/>
    <p:sldId id="282" r:id="rId28"/>
    <p:sldId id="278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6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00FFFF"/>
    <a:srgbClr val="000099"/>
    <a:srgbClr val="160DC3"/>
    <a:srgbClr val="0000CC"/>
    <a:srgbClr val="0000FF"/>
    <a:srgbClr val="1D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6317" autoAdjust="0"/>
  </p:normalViewPr>
  <p:slideViewPr>
    <p:cSldViewPr>
      <p:cViewPr varScale="1">
        <p:scale>
          <a:sx n="87" d="100"/>
          <a:sy n="87" d="100"/>
        </p:scale>
        <p:origin x="-78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E78D9-2D1A-4B7D-9F78-CB7BAE5A8BC9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D2EA9-491B-4DBC-BCEF-2C0E4FBE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2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Yale</a:t>
            </a:r>
            <a:r>
              <a:rPr lang="en-US" baseline="0" dirty="0" smtClean="0"/>
              <a:t> North 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3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Exterior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Recognized as the “best design” across all of America by NY Times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Venerable history and reputation as a hollowed spot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Function /  structure / being part of the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Relation to neighborhood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Mass and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Dramatic structural elements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Enhance the surrounding environment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Respect the historically significant </a:t>
            </a:r>
            <a:r>
              <a:rPr lang="en-US" baseline="0" dirty="0" err="1" smtClean="0"/>
              <a:t>architecure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Integrate with existing landscape such as tree and </a:t>
            </a:r>
            <a:r>
              <a:rPr lang="en-US" baseline="0" smtClean="0"/>
              <a:t>street poles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Exterior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Recognized as the “best design” across all of America by NY Times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Venerable history and reputation as a hollowed spot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Function /  structure / being part of the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Relation to neighborhood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Mass and scale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Dramatic structural elements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Enhance the surrounding environment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Respect the historically significant </a:t>
            </a:r>
            <a:r>
              <a:rPr lang="en-US" baseline="0" dirty="0" err="1" smtClean="0"/>
              <a:t>architecure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Integrate with existing landscape such as tree and </a:t>
            </a:r>
            <a:r>
              <a:rPr lang="en-US" baseline="0" smtClean="0"/>
              <a:t>street poles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smtClean="0"/>
              <a:t>Linear grazer for exterior walls: floating effect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2EA9-491B-4DBC-BCEF-2C0E4FBEFD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2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4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7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9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7A81E-D3DF-49A0-A34C-7F7C5D9F8E50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6576-C864-41D2-B4EB-732CC5C6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8.wdp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4.jpeg"/><Relationship Id="rId7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1.jpe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4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4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4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96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3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01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645259"/>
            <a:ext cx="6781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00" b="1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Aharoni" panose="02010803020104030203" pitchFamily="2" charset="-79"/>
              </a:rPr>
              <a:t>David S. Ingalls Rink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Amy </a:t>
            </a:r>
            <a:r>
              <a:rPr lang="en-US" sz="2000" dirty="0" err="1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Huan</a:t>
            </a: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| Lighting Schematic Design Presentation | 11.10.2013</a:t>
            </a:r>
            <a:endParaRPr lang="en-US" sz="20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:\Concept\Photoshop\Plan and Section\Exterior Plan_1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02" y="152400"/>
            <a:ext cx="673677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Concept\Photoshop\Plan and Section\Exterior Section_1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87766"/>
            <a:ext cx="5276415" cy="2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:\Concept\Photoshop\Plan and Section\Exterior Plan_1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02" y="152400"/>
            <a:ext cx="673677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3" name="Picture 5" descr="http://images.colorkinetics.com/products/img/eWFlexSLX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621122" cy="12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:\Concept\Photoshop\Plan and Section\Exterior Section_1.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55" y="4587766"/>
            <a:ext cx="5707160" cy="2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0980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" y="3647090"/>
            <a:ext cx="1612543" cy="1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:\Concept\Photoshop\Plan and Section\Exterior Plan_1.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02" y="152400"/>
            <a:ext cx="6736773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:\Concept\Photoshop\Plan and Section\Exterior Section_1.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55" y="4587766"/>
            <a:ext cx="5707159" cy="243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" y="5007321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2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Concept\Photoshop\Perspective\Exterior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6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http://consciousbreathadventures.com/wp-content/uploads/2012/07/Singe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5" r="29410"/>
          <a:stretch/>
        </p:blipFill>
        <p:spPr bwMode="auto">
          <a:xfrm>
            <a:off x="5791200" y="426049"/>
            <a:ext cx="2979683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2: Dive</a:t>
            </a:r>
          </a:p>
          <a:p>
            <a:r>
              <a:rPr lang="en-US" altLang="zh-CN" sz="2200" b="1" dirty="0">
                <a:solidFill>
                  <a:srgbClr val="00FFCC"/>
                </a:solidFill>
              </a:rPr>
              <a:t>c</a:t>
            </a:r>
            <a:r>
              <a:rPr lang="en-US" altLang="zh-CN" sz="2200" b="1" dirty="0" smtClean="0">
                <a:solidFill>
                  <a:srgbClr val="00FFCC"/>
                </a:solidFill>
              </a:rPr>
              <a:t>urve + tail fins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uplight</a:t>
            </a:r>
            <a:r>
              <a:rPr lang="en-US" altLang="zh-CN" sz="1900" dirty="0" smtClean="0">
                <a:solidFill>
                  <a:schemeClr val="bg1"/>
                </a:solidFill>
              </a:rPr>
              <a:t> on the spine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on roof edge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  (@higher level)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2209799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Concept\Photoshop\Plan and Section\Exterior Plan_2.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34" y="152400"/>
            <a:ext cx="6418066" cy="43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:\Concept\Photoshop\Plan and Section\Exterior Plan_2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35" y="152400"/>
            <a:ext cx="6418066" cy="43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2" y="3620364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:\Concept\Photoshop\Plan and Section\Exterior Section_2.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13" y="4205617"/>
            <a:ext cx="6459187" cy="27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:\Concept\Photoshop\Plan and Section\Exterior Section_2.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12" y="4205617"/>
            <a:ext cx="6459187" cy="27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H:\Concept\inspiration\Oceans_wallpapers_2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r="25680" b="8600"/>
          <a:stretch/>
        </p:blipFill>
        <p:spPr bwMode="auto">
          <a:xfrm>
            <a:off x="5791200" y="397145"/>
            <a:ext cx="3000703" cy="58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Concept\Photoshop\Perspective\Exterior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5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5562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3: Swim</a:t>
            </a:r>
          </a:p>
          <a:p>
            <a:r>
              <a:rPr lang="en-US" altLang="zh-CN" sz="2200" b="1" dirty="0">
                <a:solidFill>
                  <a:srgbClr val="00FFCC"/>
                </a:solidFill>
              </a:rPr>
              <a:t>h</a:t>
            </a:r>
            <a:r>
              <a:rPr lang="en-US" altLang="zh-CN" sz="2200" b="1" dirty="0" smtClean="0">
                <a:solidFill>
                  <a:srgbClr val="00FFCC"/>
                </a:solidFill>
              </a:rPr>
              <a:t>ighlight + shimmer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from mid-spine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for exterior walls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in-ground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uplights</a:t>
            </a:r>
            <a:endParaRPr lang="en-US" altLang="zh-CN" sz="1900" dirty="0" smtClean="0">
              <a:solidFill>
                <a:schemeClr val="bg1"/>
              </a:solidFill>
            </a:endParaRP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  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pic>
        <p:nvPicPr>
          <p:cNvPr id="6147" name="Picture 3" descr="H:\Concept\Photoshop\Exterior3with groun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45"/>
            <a:ext cx="5244991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5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842666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4" y="3657600"/>
            <a:ext cx="1612543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18" descr="http://img.archiexpo.com/images_ae/photo-g/exterior-round-downlights-surface-mounted-11264-4986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2" y="5068165"/>
            <a:ext cx="1612543" cy="14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:\Concept\Photoshop\Plan and Section\Exterior Section_3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1" y="4193430"/>
            <a:ext cx="6849422" cy="289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Concept\Photoshop\Plan and Section\Exterior Plan_3.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8" y="100414"/>
            <a:ext cx="5996152" cy="4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Concept\Photoshop\Plan and Section\Exterior Plan_3.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8" y="100415"/>
            <a:ext cx="5996152" cy="40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5" y="2229690"/>
            <a:ext cx="1621122" cy="13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Concept\Photoshop\Plan and Section\Exterior Section_3.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1" y="4169781"/>
            <a:ext cx="6849422" cy="291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Concept\Photoshop\Plan and Section\Exterior Section_3.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1" y="4169780"/>
            <a:ext cx="6849422" cy="291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:\Concept\Photoshop\Plan and Section\Exterior Plan_3.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48" y="100414"/>
            <a:ext cx="5996152" cy="40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381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300716"/>
            <a:ext cx="4267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Lead direction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Decrease distraction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Reduce glare at </a:t>
            </a:r>
            <a:r>
              <a:rPr lang="en-US" sz="1900" dirty="0" err="1" smtClean="0">
                <a:solidFill>
                  <a:schemeClr val="bg1"/>
                </a:solidFill>
              </a:rPr>
              <a:t>pressbox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area</a:t>
            </a:r>
          </a:p>
          <a:p>
            <a:pPr marL="285750" indent="-285750">
              <a:buFontTx/>
              <a:buChar char="-"/>
            </a:pPr>
            <a:r>
              <a:rPr lang="en-US" sz="1900" dirty="0" smtClean="0">
                <a:solidFill>
                  <a:schemeClr val="bg1"/>
                </a:solidFill>
              </a:rPr>
              <a:t>Accent wall texture</a:t>
            </a:r>
            <a:endParaRPr lang="en-US" sz="19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:\Concept\Photoshop\Plan and Section\circulation high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" y="1054798"/>
            <a:ext cx="4397007" cy="28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3780233106_3dcb7f7dd6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86" y="105479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566" y="380999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2" name="Picture 4" descr="http://farm2.static.flickr.com/1224/529506363_1160f5224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5094889" cy="306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3174"/>
            <a:ext cx="232587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cdn.c.photoshelter.com/img-get2/I00006G6utVUIZuI/fit=1000x750/red-coral-grey-reef-shark-ashmore-reef-australia-200911-08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02"/>
          <a:stretch/>
        </p:blipFill>
        <p:spPr bwMode="auto">
          <a:xfrm>
            <a:off x="3124200" y="853174"/>
            <a:ext cx="5094889" cy="194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945850" y="6199577"/>
            <a:ext cx="13809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Coral Reef</a:t>
            </a:r>
            <a:endParaRPr lang="zh-CN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671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566" y="380999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H:\Concept\Photoshop\Plan and Section\Circulation Section_1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6379638" cy="4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Concept\Photoshop\Plan and Section\Circulation Plan_1.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43" y="169502"/>
            <a:ext cx="5334000" cy="34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archiexpo.com/images_ae/photo-g/square-recessed-led-wall-luminaires-11264-498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Concept\Photoshop\Plan and Section\Circulation Detail_1.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29" y="2700442"/>
            <a:ext cx="2894673" cy="223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4114800" y="4495800"/>
            <a:ext cx="533400" cy="838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1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566" y="380999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7" cy="4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3" y="169502"/>
            <a:ext cx="5334000" cy="34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archiexpo.com/images_ae/photo-g/square-recessed-led-wall-luminaires-11264-498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229" y="2700442"/>
            <a:ext cx="2894673" cy="22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4114800" y="4495800"/>
            <a:ext cx="533400" cy="838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04191"/>
            <a:ext cx="1052286" cy="8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566" y="380999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7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4" y="169502"/>
            <a:ext cx="5333998" cy="34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archiexpo.com/images_ae/photo-g/square-recessed-led-wall-luminaires-11264-498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229" y="2700442"/>
            <a:ext cx="2894672" cy="22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4114800" y="4495800"/>
            <a:ext cx="533400" cy="838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1052286" cy="8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ngldc.org/08/winners/photos/Calculite_Fixtur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3124200"/>
            <a:ext cx="10522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542" y="2397949"/>
            <a:ext cx="711925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0099"/>
                </a:solidFill>
              </a:rPr>
              <a:t>|General Building Data </a:t>
            </a:r>
          </a:p>
          <a:p>
            <a:r>
              <a:rPr lang="en-US" sz="2200" b="1" dirty="0" smtClean="0"/>
              <a:t>Building name: 		David S. Ingalls Rink</a:t>
            </a:r>
          </a:p>
          <a:p>
            <a:r>
              <a:rPr lang="en-US" sz="2200" b="1" dirty="0" smtClean="0"/>
              <a:t>Location: 		New Haven, CT</a:t>
            </a:r>
          </a:p>
          <a:p>
            <a:r>
              <a:rPr lang="en-US" sz="2200" b="1" dirty="0" smtClean="0"/>
              <a:t>Building Occupant:	Yale </a:t>
            </a:r>
            <a:r>
              <a:rPr lang="en-US" sz="2200" b="1" dirty="0" smtClean="0"/>
              <a:t>University</a:t>
            </a:r>
          </a:p>
          <a:p>
            <a:r>
              <a:rPr lang="en-US" sz="2200" b="1" dirty="0" smtClean="0"/>
              <a:t>Architect:		</a:t>
            </a:r>
            <a:r>
              <a:rPr lang="en-US" sz="2200" b="1" dirty="0" err="1" smtClean="0"/>
              <a:t>Eero</a:t>
            </a:r>
            <a:r>
              <a:rPr lang="en-US" sz="2200" b="1" dirty="0" smtClean="0"/>
              <a:t> Saarinen</a:t>
            </a:r>
            <a:endParaRPr lang="en-US" sz="2200" b="1" dirty="0" smtClean="0"/>
          </a:p>
          <a:p>
            <a:r>
              <a:rPr lang="en-US" sz="2200" b="1" dirty="0" smtClean="0"/>
              <a:t>Date Constructed: 	1953 – 1959 (renovation 2008-2010)</a:t>
            </a:r>
          </a:p>
          <a:p>
            <a:r>
              <a:rPr lang="en-US" sz="2200" b="1" dirty="0" smtClean="0"/>
              <a:t>Building Footprint: 	47,983 </a:t>
            </a:r>
            <a:r>
              <a:rPr lang="en-US" sz="2200" b="1" dirty="0" err="1" smtClean="0"/>
              <a:t>sf</a:t>
            </a:r>
            <a:endParaRPr lang="en-US" sz="2200" b="1" dirty="0" smtClean="0"/>
          </a:p>
          <a:p>
            <a:r>
              <a:rPr lang="en-US" sz="2200" b="1" dirty="0" smtClean="0"/>
              <a:t>Total </a:t>
            </a:r>
            <a:r>
              <a:rPr lang="en-US" sz="2200" b="1" dirty="0" err="1" smtClean="0"/>
              <a:t>gsf</a:t>
            </a:r>
            <a:r>
              <a:rPr lang="en-US" sz="2200" b="1" dirty="0" smtClean="0"/>
              <a:t>: 		61,646 </a:t>
            </a:r>
            <a:r>
              <a:rPr lang="en-US" sz="2200" b="1" dirty="0" err="1" smtClean="0"/>
              <a:t>sf</a:t>
            </a:r>
            <a:endParaRPr lang="en-US" sz="2200" b="1" dirty="0" smtClean="0"/>
          </a:p>
          <a:p>
            <a:r>
              <a:rPr lang="en-US" sz="2200" b="1" dirty="0" smtClean="0"/>
              <a:t>Total Levels: 		2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262027"/>
            <a:ext cx="84981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|Project Team</a:t>
            </a:r>
          </a:p>
          <a:p>
            <a:r>
              <a:rPr lang="en-US" sz="2200" b="1" dirty="0" smtClean="0"/>
              <a:t>Architect: 		Kevin Roche John </a:t>
            </a:r>
            <a:r>
              <a:rPr lang="en-US" sz="2200" b="1" dirty="0" err="1" smtClean="0"/>
              <a:t>Dinkeloo</a:t>
            </a:r>
            <a:r>
              <a:rPr lang="en-US" sz="2200" b="1" dirty="0" smtClean="0"/>
              <a:t> and Associates, LLC</a:t>
            </a:r>
          </a:p>
          <a:p>
            <a:r>
              <a:rPr lang="en-US" sz="2200" b="1" dirty="0" smtClean="0"/>
              <a:t>Lighting Consultant: 	Atelier Ten Consulting Designers</a:t>
            </a:r>
          </a:p>
        </p:txBody>
      </p:sp>
    </p:spTree>
    <p:extLst>
      <p:ext uri="{BB962C8B-B14F-4D97-AF65-F5344CB8AC3E}">
        <p14:creationId xmlns:p14="http://schemas.microsoft.com/office/powerpoint/2010/main" val="2224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566" y="380999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|Circulation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2971800"/>
            <a:ext cx="6379636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2744" y="169502"/>
            <a:ext cx="5333998" cy="34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archiexpo.com/images_ae/photo-g/square-recessed-led-wall-luminaires-11264-498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914400"/>
            <a:ext cx="1060572" cy="9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img.archiexpo.com/images_ae/photo-g/recessed-exterior-in-ground-lights-public-spaces-22-3303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1052286" cy="8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ngldc.org/08/winners/photos/Calculite_Fixtur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3124200"/>
            <a:ext cx="10522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4" y="4114800"/>
            <a:ext cx="105228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2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381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981682"/>
            <a:ext cx="59436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Promote cheerfulness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Avoid glare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Enhance spatial appearance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Uniformity for sports function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Expressive for figure skating/recreational function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Efficiency + Sustainability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36" y="1054798"/>
            <a:ext cx="4397006" cy="28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nvestments.yale.edu/images/gallery/Hock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1241"/>
            <a:ext cx="4419600" cy="29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381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170" name="Picture 2" descr="http://salparadise13.files.wordpress.com/2010/10/great-barrier-reef-australi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8" r="11521"/>
          <a:stretch/>
        </p:blipFill>
        <p:spPr bwMode="auto">
          <a:xfrm>
            <a:off x="6934200" y="1060353"/>
            <a:ext cx="190382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examiner.com/images/blog/EXID20118/images/Alissa_Czis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r="18517"/>
          <a:stretch/>
        </p:blipFill>
        <p:spPr bwMode="auto">
          <a:xfrm>
            <a:off x="457200" y="1099625"/>
            <a:ext cx="198354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fubiz.net/wp-content/uploads/2012/12/Life-Fish-Photography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r="31812"/>
          <a:stretch/>
        </p:blipFill>
        <p:spPr bwMode="auto">
          <a:xfrm>
            <a:off x="2601350" y="1099625"/>
            <a:ext cx="1856936" cy="49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7759944" y="6032596"/>
            <a:ext cx="9268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Ocean</a:t>
            </a:r>
            <a:endParaRPr lang="zh-CN" altLang="en-US" sz="2200" b="1" dirty="0"/>
          </a:p>
        </p:txBody>
      </p:sp>
      <p:pic>
        <p:nvPicPr>
          <p:cNvPr id="17" name="Picture 4" descr="http://www.photocase.com/stock-photos/32371-stock-photo-ocean-blue-fish-maldives-shar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r="24875" b="830"/>
          <a:stretch/>
        </p:blipFill>
        <p:spPr bwMode="auto">
          <a:xfrm>
            <a:off x="4648200" y="1060353"/>
            <a:ext cx="2014027" cy="49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978" y="397146"/>
            <a:ext cx="5019435" cy="31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|Ocean: figure/recreation</a:t>
            </a: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pattern + uniformity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to accentuate the ceiling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Use of shadow to expand the dimension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Pendant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downlight</a:t>
            </a:r>
            <a:r>
              <a:rPr lang="en-US" altLang="zh-CN" sz="1900" dirty="0" smtClean="0">
                <a:solidFill>
                  <a:schemeClr val="bg1"/>
                </a:solidFill>
              </a:rPr>
              <a:t> to provide uniform distribution     on the ice</a:t>
            </a:r>
          </a:p>
        </p:txBody>
      </p:sp>
      <p:sp>
        <p:nvSpPr>
          <p:cNvPr id="5" name="矩形 4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196" name="Picture 4" descr="http://www.photocase.com/stock-photos/32371-stock-photo-ocean-blue-fish-maldives-shar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18974" b="830"/>
          <a:stretch/>
        </p:blipFill>
        <p:spPr bwMode="auto">
          <a:xfrm>
            <a:off x="5908431" y="425281"/>
            <a:ext cx="2800591" cy="58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0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42" name="Picture 2" descr="H:\Concept\Photoshop\Plan and Section\Rink Section1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19" y="1219200"/>
            <a:ext cx="718358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1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0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19" y="1219200"/>
            <a:ext cx="7183580" cy="4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warehouse-lighting.com/store/i/is.aspx?path=/images/products/medium/hb6t5.jpg&amp;lr=t&amp;bw=180&amp;b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581400"/>
            <a:ext cx="133288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978" y="555836"/>
            <a:ext cx="5019435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883590"/>
            <a:ext cx="5562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|Ocean: </a:t>
            </a:r>
            <a:r>
              <a:rPr lang="en-US" altLang="zh-CN" sz="2500" b="1" dirty="0" smtClean="0">
                <a:solidFill>
                  <a:srgbClr val="00B0F0"/>
                </a:solidFill>
              </a:rPr>
              <a:t>Performance/Recreational</a:t>
            </a:r>
            <a:endParaRPr lang="en-US" altLang="zh-CN" sz="2500" b="1" dirty="0" smtClean="0">
              <a:solidFill>
                <a:srgbClr val="00B0F0"/>
              </a:solidFill>
            </a:endParaRPr>
          </a:p>
          <a:p>
            <a:r>
              <a:rPr lang="en-US" altLang="zh-CN" sz="2200" b="1" dirty="0" smtClean="0">
                <a:solidFill>
                  <a:srgbClr val="00FFCC"/>
                </a:solidFill>
              </a:rPr>
              <a:t>pattern + highlight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to accentuate the ceiling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Use of shadow to expand the dimension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</a:t>
            </a:r>
            <a:r>
              <a:rPr lang="en-US" altLang="zh-CN" sz="1900" dirty="0" smtClean="0">
                <a:solidFill>
                  <a:schemeClr val="bg1"/>
                </a:solidFill>
              </a:rPr>
              <a:t>Spotlight</a:t>
            </a:r>
            <a:endParaRPr lang="en-US" altLang="zh-CN" sz="1900" dirty="0" smtClean="0">
              <a:solidFill>
                <a:schemeClr val="bg1"/>
              </a:solidFill>
            </a:endParaRP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gobo</a:t>
            </a:r>
          </a:p>
        </p:txBody>
      </p:sp>
      <p:sp>
        <p:nvSpPr>
          <p:cNvPr id="4" name="矩形 3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 descr="http://salparadise13.files.wordpress.com/2010/10/great-barrier-reef-australi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12817"/>
          <a:stretch/>
        </p:blipFill>
        <p:spPr bwMode="auto">
          <a:xfrm>
            <a:off x="5715000" y="412214"/>
            <a:ext cx="3064411" cy="591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20" y="1219200"/>
            <a:ext cx="7183578" cy="4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warehouse-lighting.com/store/i/is.aspx?path=/images/products/medium/hb6t5.jpg&amp;lr=t&amp;bw=180&amp;b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581400"/>
            <a:ext cx="133288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7" y="1981200"/>
            <a:ext cx="40472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0521" y="1099122"/>
            <a:ext cx="2134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|Building Location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51717" y="1106044"/>
            <a:ext cx="301766" cy="457200"/>
            <a:chOff x="3092048" y="685800"/>
            <a:chExt cx="338576" cy="609600"/>
          </a:xfrm>
        </p:grpSpPr>
        <p:cxnSp>
          <p:nvCxnSpPr>
            <p:cNvPr id="5" name="Straight Connector 4"/>
            <p:cNvCxnSpPr>
              <a:endCxn id="14" idx="1"/>
            </p:cNvCxnSpPr>
            <p:nvPr/>
          </p:nvCxnSpPr>
          <p:spPr>
            <a:xfrm flipH="1">
              <a:off x="3092048" y="685800"/>
              <a:ext cx="13103" cy="42493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105150" y="685800"/>
              <a:ext cx="325474" cy="261779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92048" y="926068"/>
              <a:ext cx="336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N</a:t>
              </a:r>
              <a:endParaRPr lang="en-US" b="1" dirty="0" smtClean="0">
                <a:solidFill>
                  <a:srgbClr val="00B0F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981200" y="2971800"/>
            <a:ext cx="6096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228"/>
            <a:ext cx="9144000" cy="34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H="1">
            <a:off x="7288530" y="1424744"/>
            <a:ext cx="636270" cy="17756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 rot="580169">
            <a:off x="6584264" y="3213222"/>
            <a:ext cx="1735773" cy="4662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6" descr="http://www.greendiary.com/wp-content/uploads/2012/07/kroon-hall_hS8Vw_24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3323"/>
            <a:ext cx="1320710" cy="13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3352800" y="2402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School of Forestry &amp; Environmental Studies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5400000">
            <a:off x="4320960" y="1438076"/>
            <a:ext cx="707979" cy="13490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2"/>
          </p:cNvCxnSpPr>
          <p:nvPr/>
        </p:nvCxnSpPr>
        <p:spPr>
          <a:xfrm flipH="1" flipV="1">
            <a:off x="1371600" y="1563244"/>
            <a:ext cx="2628813" cy="54936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2" y="152400"/>
            <a:ext cx="2081738" cy="153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065"/>
          <p:cNvSpPr/>
          <p:nvPr/>
        </p:nvSpPr>
        <p:spPr>
          <a:xfrm>
            <a:off x="2745486" y="1289033"/>
            <a:ext cx="254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Prospect Sachem Garage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6" name="Straight Connector 65"/>
          <p:cNvCxnSpPr>
            <a:endCxn id="2073" idx="2"/>
          </p:cNvCxnSpPr>
          <p:nvPr/>
        </p:nvCxnSpPr>
        <p:spPr>
          <a:xfrm flipV="1">
            <a:off x="1828800" y="4495800"/>
            <a:ext cx="203201" cy="1066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Trapezoid 2072"/>
          <p:cNvSpPr/>
          <p:nvPr/>
        </p:nvSpPr>
        <p:spPr>
          <a:xfrm>
            <a:off x="1498601" y="2032586"/>
            <a:ext cx="1066800" cy="2463214"/>
          </a:xfrm>
          <a:prstGeom prst="trapezoid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354856"/>
            <a:ext cx="1790700" cy="135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2552700" y="6347936"/>
            <a:ext cx="1984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Residential Houses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 rot="5400000">
            <a:off x="3978147" y="4354663"/>
            <a:ext cx="707979" cy="13490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stCxn id="73" idx="0"/>
          </p:cNvCxnSpPr>
          <p:nvPr/>
        </p:nvCxnSpPr>
        <p:spPr>
          <a:xfrm>
            <a:off x="5006673" y="5029200"/>
            <a:ext cx="1394127" cy="7620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565591" y="5791199"/>
            <a:ext cx="2054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Student Housing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Under Construction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  <p:bldP spid="50" grpId="0" animBg="1"/>
      <p:bldP spid="52" grpId="0"/>
      <p:bldP spid="57" grpId="0" animBg="1"/>
      <p:bldP spid="2066" grpId="0"/>
      <p:bldP spid="2073" grpId="0" animBg="1"/>
      <p:bldP spid="72" grpId="0"/>
      <p:bldP spid="73" grpId="0" animBg="1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|RINK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420" y="1219200"/>
            <a:ext cx="7183578" cy="46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://images.colorkinetics.com/products/img/ColorGraze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342267" cy="10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ghtingproducts.philips.com/Documents/webdb2/Color%20Kinetics/JPG/iW_Burst_Powercore_Arch_Land_Beau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133288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ecx.images-amazon.com/images/I/61kte-6i-tL.jpg?ref_=sp_dp_imgz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43298"/>
            <a:ext cx="1332881" cy="13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hughconacher.com/Photography/FM/gob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6"/>
          <a:stretch/>
        </p:blipFill>
        <p:spPr bwMode="auto">
          <a:xfrm>
            <a:off x="457199" y="5029200"/>
            <a:ext cx="1332881" cy="12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9600" y="4495800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Provide adequate light level and desirable highlights for art display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Create a comforting atmosphere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Enlarge the space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Private psychological impression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" y="1420300"/>
            <a:ext cx="4466504" cy="28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35" y="1420300"/>
            <a:ext cx="4272685" cy="283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410" name="Picture 2" descr="http://viewhometrends.com/image/2011/04/creative-colorfull-interior-design-blue-wall-flo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r="68632"/>
          <a:stretch/>
        </p:blipFill>
        <p:spPr bwMode="auto">
          <a:xfrm>
            <a:off x="482991" y="842664"/>
            <a:ext cx="2267276" cy="54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modern-arearug.com/photo/pl1147597-polyester_shaggy_dining_room_area_rug_blue_green_black_solid_color_patterned_rug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8" t="2577" r="23159" b="30443"/>
          <a:stretch/>
        </p:blipFill>
        <p:spPr bwMode="auto">
          <a:xfrm>
            <a:off x="3243942" y="842665"/>
            <a:ext cx="2242458" cy="54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777073" y="6172200"/>
            <a:ext cx="160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Deep Ocean</a:t>
            </a:r>
            <a:endParaRPr lang="zh-CN" altLang="en-US" sz="2200" b="1" dirty="0"/>
          </a:p>
        </p:txBody>
      </p:sp>
      <p:pic>
        <p:nvPicPr>
          <p:cNvPr id="17420" name="Picture 12" descr="http://ocean.si.edu/sites/default/files/photos/turtle-grass-bed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3"/>
          <a:stretch/>
        </p:blipFill>
        <p:spPr bwMode="auto">
          <a:xfrm>
            <a:off x="5936928" y="837090"/>
            <a:ext cx="2272659" cy="54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745" y="4184809"/>
            <a:ext cx="6474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b="1" dirty="0" smtClean="0">
                <a:solidFill>
                  <a:srgbClr val="00B0F0"/>
                </a:solidFill>
              </a:rPr>
              <a:t>|Schley Clubroom: Deep Ocean</a:t>
            </a:r>
          </a:p>
          <a:p>
            <a:r>
              <a:rPr lang="en-US" altLang="zh-CN" sz="2000" b="1" dirty="0">
                <a:solidFill>
                  <a:srgbClr val="00FFCC"/>
                </a:solidFill>
              </a:rPr>
              <a:t>h</a:t>
            </a:r>
            <a:r>
              <a:rPr lang="en-US" altLang="zh-CN" sz="2000" b="1" dirty="0" smtClean="0">
                <a:solidFill>
                  <a:srgbClr val="00FFCC"/>
                </a:solidFill>
              </a:rPr>
              <a:t>ighlight + shadow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Wall mounted fixture with up/down distribution to highlight the artworks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Ceiling grazer on lower ceiling side to direct eyesight upwards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between wood panels 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Single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downlight</a:t>
            </a:r>
            <a:r>
              <a:rPr lang="en-US" altLang="zh-CN" sz="1900" dirty="0" smtClean="0">
                <a:solidFill>
                  <a:schemeClr val="bg1"/>
                </a:solidFill>
              </a:rPr>
              <a:t> to provide </a:t>
            </a:r>
            <a:r>
              <a:rPr lang="en-US" altLang="zh-CN" sz="1900" dirty="0" err="1" smtClean="0">
                <a:solidFill>
                  <a:schemeClr val="bg1"/>
                </a:solidFill>
              </a:rPr>
              <a:t>workplane</a:t>
            </a:r>
            <a:r>
              <a:rPr lang="en-US" altLang="zh-CN" sz="1900" dirty="0" smtClean="0">
                <a:solidFill>
                  <a:schemeClr val="bg1"/>
                </a:solidFill>
              </a:rPr>
              <a:t> luminance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63" y="799608"/>
            <a:ext cx="5257800" cy="32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12" descr="http://ocean.si.edu/sites/default/files/photos/turtle-grass-bed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3"/>
          <a:stretch/>
        </p:blipFill>
        <p:spPr bwMode="auto">
          <a:xfrm>
            <a:off x="6433625" y="799608"/>
            <a:ext cx="2438400" cy="54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459" name="Picture 3" descr="H:\Concept\Photoshop\Plan and Section\Schley Section_1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63" y="2971427"/>
            <a:ext cx="6006523" cy="38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:\Concept\Photoshop\Plan and Section\Schley Plan_1.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91" y="76200"/>
            <a:ext cx="612370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963" y="2971427"/>
            <a:ext cx="6006523" cy="38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0291" y="76200"/>
            <a:ext cx="6123709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product image loading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6619"/>
          <a:stretch/>
        </p:blipFill>
        <p:spPr bwMode="auto">
          <a:xfrm>
            <a:off x="546828" y="2743200"/>
            <a:ext cx="1585686" cy="10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964" y="2971427"/>
            <a:ext cx="6006521" cy="38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0292" y="76200"/>
            <a:ext cx="6123707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product image loading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6619"/>
          <a:stretch/>
        </p:blipFill>
        <p:spPr bwMode="auto">
          <a:xfrm>
            <a:off x="546828" y="2743200"/>
            <a:ext cx="1585686" cy="10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7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964" y="2971427"/>
            <a:ext cx="6006521" cy="38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0292" y="76200"/>
            <a:ext cx="6123707" cy="39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product image loading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6619"/>
          <a:stretch/>
        </p:blipFill>
        <p:spPr bwMode="auto">
          <a:xfrm>
            <a:off x="533400" y="2637249"/>
            <a:ext cx="1612543" cy="10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fixturefarm.com/media/catalog/product/cache/1/base/400x/9df78eab33525d08d6e5fb8d27136e95/5/2/523-000050-28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98543"/>
            <a:ext cx="1599114" cy="11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3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|Schley Clubroom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964" y="2971427"/>
            <a:ext cx="6006520" cy="38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0292" y="76200"/>
            <a:ext cx="6123706" cy="39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product image loading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6619"/>
          <a:stretch/>
        </p:blipFill>
        <p:spPr bwMode="auto">
          <a:xfrm>
            <a:off x="533400" y="2637249"/>
            <a:ext cx="1612543" cy="10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images.colorkinetics.com/products/img/eWAccentMX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612543" cy="12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fixturefarm.com/media/catalog/product/cache/1/base/400x/9df78eab33525d08d6e5fb8d27136e95/5/2/523-000050-28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98543"/>
            <a:ext cx="1599114" cy="11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ww.cree.com/~/media/Images/Cree/Lighting/Indoor/Downlights/LR200%202000L/LR200_2000L_angle_trans_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599114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Y HUAN\PSU\AE 481\Inspiration\whale habit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457200"/>
            <a:ext cx="9146628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258" y="3844581"/>
            <a:ext cx="1746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000" b="1" dirty="0">
              <a:latin typeface="Franklin Gothic Demi Cond" panose="020B0706030402020204" pitchFamily="34" charset="0"/>
            </a:endParaRPr>
          </a:p>
        </p:txBody>
      </p:sp>
      <p:pic>
        <p:nvPicPr>
          <p:cNvPr id="24580" name="Picture 4" descr="http://esto.com/assignments/2010ds46.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83" y="1066800"/>
            <a:ext cx="7045012" cy="46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h5144\Desktop\whal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B1B1B1"/>
              </a:clrFrom>
              <a:clrTo>
                <a:srgbClr val="B1B1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9478" b="32203"/>
          <a:stretch/>
        </p:blipFill>
        <p:spPr bwMode="auto">
          <a:xfrm>
            <a:off x="1292280" y="1676400"/>
            <a:ext cx="6426259" cy="39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80564" y="5943600"/>
            <a:ext cx="1449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Yale “Whale”</a:t>
            </a:r>
          </a:p>
        </p:txBody>
      </p:sp>
    </p:spTree>
    <p:extLst>
      <p:ext uri="{BB962C8B-B14F-4D97-AF65-F5344CB8AC3E}">
        <p14:creationId xmlns:p14="http://schemas.microsoft.com/office/powerpoint/2010/main" val="25121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258" y="3844581"/>
            <a:ext cx="1746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000" b="1" dirty="0">
              <a:latin typeface="Franklin Gothic Demi Cond" panose="020B0706030402020204" pitchFamily="34" charset="0"/>
            </a:endParaRPr>
          </a:p>
        </p:txBody>
      </p:sp>
      <p:pic>
        <p:nvPicPr>
          <p:cNvPr id="25602" name="Picture 2" descr="http://www.lookuparchitecture.com/historyearlymodern/saarinenhockeyroof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799"/>
            <a:ext cx="4461703" cy="29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trickaduu.files.wordpress.com/2011/05/595152-pinocchio2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04" y="315352"/>
            <a:ext cx="2222696" cy="29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media.centredaily.com/smedia/2013/01/12/01/09/1jEekz.AuSt.4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42337"/>
          <a:stretch/>
        </p:blipFill>
        <p:spPr bwMode="auto">
          <a:xfrm>
            <a:off x="478251" y="3429000"/>
            <a:ext cx="2209800" cy="29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www.thesweetestoccasion.com/wp-content/uploads/2010/12/kids-ice-skat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2" t="12534"/>
          <a:stretch/>
        </p:blipFill>
        <p:spPr bwMode="auto">
          <a:xfrm>
            <a:off x="2895600" y="3429000"/>
            <a:ext cx="2023304" cy="29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3.bp.blogspot.com/-emjVjjdDgNU/Tl20_kaNOQI/AAAAAAAA6RY/tafhD9qH4hw/s400/fish--the-animal-kingdom-251174_1024_76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19695"/>
          <a:stretch/>
        </p:blipFill>
        <p:spPr bwMode="auto">
          <a:xfrm>
            <a:off x="6006904" y="3482160"/>
            <a:ext cx="22226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Y HUAN\PSU\AE 481\Inspiration\whale habi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457200"/>
            <a:ext cx="9146628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258" y="3844581"/>
            <a:ext cx="1746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latin typeface="Franklin Gothic Demi Cond" panose="020B0706030402020204" pitchFamily="34" charset="0"/>
              </a:rPr>
              <a:t>Habitation</a:t>
            </a:r>
            <a:endParaRPr lang="zh-CN" altLang="en-US" sz="30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X:\PSU\AE 481\Concept\web\Yale-whale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4855"/>
          <a:stretch/>
        </p:blipFill>
        <p:spPr bwMode="auto">
          <a:xfrm>
            <a:off x="4038600" y="1414790"/>
            <a:ext cx="466922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648706"/>
            <a:ext cx="4876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</a:rPr>
              <a:t>| Design Criteria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Enhance the architecture + environment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Respect history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Establish nighttime identity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3 schematic Design solution</a:t>
            </a:r>
          </a:p>
        </p:txBody>
      </p:sp>
      <p:pic>
        <p:nvPicPr>
          <p:cNvPr id="1026" name="Picture 2" descr="H:\Concept\Photoshop\Plan and Section\Exterior Plan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9743"/>
          <a:stretch/>
        </p:blipFill>
        <p:spPr bwMode="auto">
          <a:xfrm>
            <a:off x="152399" y="1046490"/>
            <a:ext cx="412432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CY HUAN\PSU\AE 481\Inspiration\movies_hope_whale_life_of_pi_1920x1080_wallpaper_Art HD Wallpaper_1600x1200_www.wallpaperhi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97968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:\Concept\inspiration\Oceans_wallpapers_2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r="25680" b="8600"/>
          <a:stretch/>
        </p:blipFill>
        <p:spPr bwMode="auto">
          <a:xfrm>
            <a:off x="6122276" y="228600"/>
            <a:ext cx="2869324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consciousbreathadventures.com/wp-content/uploads/2012/07/Singer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5" r="29410"/>
          <a:stretch/>
        </p:blipFill>
        <p:spPr bwMode="auto">
          <a:xfrm>
            <a:off x="3350172" y="228600"/>
            <a:ext cx="2593428" cy="5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123" y="6143314"/>
            <a:ext cx="808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Jump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2768" y="6143314"/>
            <a:ext cx="7046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Dive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4630" y="6143313"/>
            <a:ext cx="823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solidFill>
                  <a:srgbClr val="00B0F0"/>
                </a:solidFill>
              </a:rPr>
              <a:t>Swim</a:t>
            </a:r>
            <a:endParaRPr lang="zh-CN" altLang="en-US" sz="2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:\Concept\Photoshop\Perspective\Exterior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1" y="415538"/>
            <a:ext cx="5244991" cy="31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Concept\Photoshop\Perspective\Exterior1with groun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7" y="415539"/>
            <a:ext cx="5239736" cy="31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C:\Users\CY HUAN\PSU\AE 481\Inspiration\movies_hope_whale_life_of_pi_1920x1080_wallpaper_Art HD Wallpaper_1600x1200_www.wallpaperhi.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5539"/>
            <a:ext cx="297968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3883590"/>
            <a:ext cx="4678397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 dirty="0" smtClean="0">
                <a:solidFill>
                  <a:srgbClr val="00B0F0"/>
                </a:solidFill>
              </a:rPr>
              <a:t>|Schematic 1: Jump</a:t>
            </a:r>
          </a:p>
          <a:p>
            <a:r>
              <a:rPr lang="en-US" altLang="zh-CN" sz="2200" b="1" dirty="0">
                <a:solidFill>
                  <a:srgbClr val="00FFCC"/>
                </a:solidFill>
              </a:rPr>
              <a:t>m</a:t>
            </a:r>
            <a:r>
              <a:rPr lang="en-US" altLang="zh-CN" sz="2200" b="1" dirty="0" smtClean="0">
                <a:solidFill>
                  <a:srgbClr val="00FFCC"/>
                </a:solidFill>
              </a:rPr>
              <a:t>otion + splash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LED node with programmed sequence</a:t>
            </a:r>
          </a:p>
          <a:p>
            <a:r>
              <a:rPr lang="en-US" altLang="zh-CN" sz="1900" dirty="0">
                <a:solidFill>
                  <a:schemeClr val="bg1"/>
                </a:solidFill>
              </a:rPr>
              <a:t>- in-ground </a:t>
            </a:r>
            <a:r>
              <a:rPr lang="en-US" altLang="zh-CN" sz="1900" dirty="0" err="1">
                <a:solidFill>
                  <a:schemeClr val="bg1"/>
                </a:solidFill>
              </a:rPr>
              <a:t>uplights</a:t>
            </a:r>
            <a:endParaRPr lang="en-US" altLang="zh-CN" sz="1900" dirty="0">
              <a:solidFill>
                <a:schemeClr val="bg1"/>
              </a:solidFill>
            </a:endParaRP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linear grazer for exterior walls</a:t>
            </a:r>
          </a:p>
          <a:p>
            <a:r>
              <a:rPr lang="en-US" altLang="zh-CN" sz="1900" dirty="0" smtClean="0">
                <a:solidFill>
                  <a:schemeClr val="bg1"/>
                </a:solidFill>
              </a:rPr>
              <a:t>- Existing lighting sculpture with “dragon eye”</a:t>
            </a:r>
            <a:endParaRPr lang="en-US" altLang="zh-CN" sz="19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381000"/>
            <a:ext cx="266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|BUILDING EXTERIOR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574</Words>
  <Application>Microsoft Office PowerPoint</Application>
  <PresentationFormat>On-screen Show (4:3)</PresentationFormat>
  <Paragraphs>168</Paragraphs>
  <Slides>39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PSUAE</dc:creator>
  <cp:lastModifiedBy>PSUAE</cp:lastModifiedBy>
  <cp:revision>98</cp:revision>
  <dcterms:created xsi:type="dcterms:W3CDTF">2013-11-11T01:10:04Z</dcterms:created>
  <dcterms:modified xsi:type="dcterms:W3CDTF">2013-11-11T19:03:30Z</dcterms:modified>
</cp:coreProperties>
</file>